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67" r:id="rId1"/>
  </p:sldMasterIdLst>
  <p:notesMasterIdLst>
    <p:notesMasterId r:id="rId9"/>
  </p:notesMasterIdLst>
  <p:handoutMasterIdLst>
    <p:handoutMasterId r:id="rId10"/>
  </p:handoutMasterIdLst>
  <p:sldIdLst>
    <p:sldId id="743" r:id="rId2"/>
    <p:sldId id="739" r:id="rId3"/>
    <p:sldId id="744" r:id="rId4"/>
    <p:sldId id="745" r:id="rId5"/>
    <p:sldId id="748" r:id="rId6"/>
    <p:sldId id="742" r:id="rId7"/>
    <p:sldId id="747" r:id="rId8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  <a:srgbClr val="000099"/>
    <a:srgbClr val="FF00FF"/>
    <a:srgbClr val="0000FF"/>
    <a:srgbClr val="FFFFFF"/>
    <a:srgbClr val="C0C0C0"/>
    <a:srgbClr val="FF3300"/>
    <a:srgbClr val="008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603" autoAdjust="0"/>
    <p:restoredTop sz="97178" autoAdjust="0"/>
  </p:normalViewPr>
  <p:slideViewPr>
    <p:cSldViewPr>
      <p:cViewPr>
        <p:scale>
          <a:sx n="75" d="100"/>
          <a:sy n="75" d="100"/>
        </p:scale>
        <p:origin x="-498" y="-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6"/>
    </p:cViewPr>
  </p:sorterViewPr>
  <p:notesViewPr>
    <p:cSldViewPr>
      <p:cViewPr varScale="1">
        <p:scale>
          <a:sx n="56" d="100"/>
          <a:sy n="56" d="100"/>
        </p:scale>
        <p:origin x="-1854" y="-9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9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4" rIns="91411" bIns="45704" numCol="1" anchor="t" anchorCtr="0" compatLnSpc="1">
            <a:prstTxWarp prst="textNoShape">
              <a:avLst/>
            </a:prstTxWarp>
          </a:bodyPr>
          <a:lstStyle>
            <a:lvl1pPr defTabSz="915988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89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750" y="0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4" rIns="91411" bIns="45704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89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4" rIns="91411" bIns="45704" numCol="1" anchor="b" anchorCtr="0" compatLnSpc="1">
            <a:prstTxWarp prst="textNoShape">
              <a:avLst/>
            </a:prstTxWarp>
          </a:bodyPr>
          <a:lstStyle>
            <a:lvl1pPr defTabSz="915988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89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750" y="8829675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11" tIns="45704" rIns="91411" bIns="45704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cs typeface="+mn-cs"/>
              </a:defRPr>
            </a:lvl1pPr>
          </a:lstStyle>
          <a:p>
            <a:pPr>
              <a:defRPr/>
            </a:pPr>
            <a:fld id="{299BFA8C-4AB9-42F4-A413-2C679A20F9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1" tIns="45691" rIns="91381" bIns="45691" numCol="1" anchor="t" anchorCtr="0" compatLnSpc="1">
            <a:prstTxWarp prst="textNoShape">
              <a:avLst/>
            </a:prstTxWarp>
          </a:bodyPr>
          <a:lstStyle>
            <a:lvl1pPr defTabSz="915988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8750" y="0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1" tIns="45691" rIns="91381" bIns="45691" numCol="1" anchor="t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1" tIns="45691" rIns="91381" bIns="456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1" tIns="45691" rIns="91381" bIns="45691" numCol="1" anchor="b" anchorCtr="0" compatLnSpc="1">
            <a:prstTxWarp prst="textNoShape">
              <a:avLst/>
            </a:prstTxWarp>
          </a:bodyPr>
          <a:lstStyle>
            <a:lvl1pPr defTabSz="915988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73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8750" y="8829675"/>
            <a:ext cx="304006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381" tIns="45691" rIns="91381" bIns="45691" numCol="1" anchor="b" anchorCtr="0" compatLnSpc="1">
            <a:prstTxWarp prst="textNoShape">
              <a:avLst/>
            </a:prstTxWarp>
          </a:bodyPr>
          <a:lstStyle>
            <a:lvl1pPr algn="r" defTabSz="915988">
              <a:defRPr sz="1200">
                <a:cs typeface="+mn-cs"/>
              </a:defRPr>
            </a:lvl1pPr>
          </a:lstStyle>
          <a:p>
            <a:pPr>
              <a:defRPr/>
            </a:pPr>
            <a:fld id="{84EF721B-49F4-4067-B9DC-D3B9937CF1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2E3213-E468-4634-B008-6AE6D20926AA}" type="datetime1">
              <a:rPr lang="en-US"/>
              <a:pPr>
                <a:defRPr/>
              </a:pPr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C5981C-F0D1-4F20-BFF5-9260B9DC6AE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960C58-8DBB-41A6-9105-497F22C60C0C}" type="datetime1">
              <a:rPr lang="en-US"/>
              <a:pPr>
                <a:defRPr/>
              </a:pPr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A5383-FAB5-4BFB-B80E-449E742871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3E2861-8AAE-47A1-80C9-FEBEDCAA5071}" type="datetime1">
              <a:rPr lang="en-US"/>
              <a:pPr>
                <a:defRPr/>
              </a:pPr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C4360A-DAF2-4053-ABAD-0FB7A92A2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28B015-40AB-4862-B51D-ED1BEC76088C}" type="datetime1">
              <a:rPr lang="en-US"/>
              <a:pPr>
                <a:defRPr/>
              </a:pPr>
              <a:t>7/5/2011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92732-185C-4F04-9AA4-2BE4C61BA1E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E44CD8-C043-4999-BE26-782A9332AC35}" type="datetime1">
              <a:rPr lang="en-US"/>
              <a:pPr>
                <a:defRPr/>
              </a:pPr>
              <a:t>7/5/2011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BA04DA-01E1-47D6-841D-57073012C9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A8B0C-B0AD-449B-9437-343C82F4BC2D}" type="datetime1">
              <a:rPr lang="en-US"/>
              <a:pPr>
                <a:defRPr/>
              </a:pPr>
              <a:t>7/5/2011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9E6A70-32BC-4EE8-96F7-5A0FAE6977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B11780-FE5D-42A2-B272-F0B9F1A31C63}" type="datetime1">
              <a:rPr lang="en-US"/>
              <a:pPr>
                <a:defRPr/>
              </a:pPr>
              <a:t>7/5/2011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FB1D2-9476-4580-980D-80E7111E3F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7FAF1E-B3DD-495C-9723-9409DC59DAB7}" type="datetime1">
              <a:rPr lang="en-US"/>
              <a:pPr>
                <a:defRPr/>
              </a:pPr>
              <a:t>7/5/2011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F15F87-0F0F-4603-8794-6AC39519962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D44F2D-412C-45F6-B223-3B70C3B3B10C}" type="datetime1">
              <a:rPr lang="en-US"/>
              <a:pPr>
                <a:defRPr/>
              </a:pPr>
              <a:t>7/5/2011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F0CD97-67C4-4E2F-9056-7B6A39042EB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29A21E-B07F-4F73-855F-18C00B31CA63}" type="datetime1">
              <a:rPr lang="en-US"/>
              <a:pPr>
                <a:defRPr/>
              </a:pPr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5ECECB-3C1D-4B67-B246-0067318D94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8C045-4A14-4AF2-96E7-118DAFA2A9EB}" type="datetime1">
              <a:rPr lang="en-US"/>
              <a:pPr>
                <a:defRPr/>
              </a:pPr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35C884-9BD0-4A7E-B800-A41DC81A49D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785BCE3D-CFD4-476E-862A-8E1738E0DDBC}" type="datetime1">
              <a:rPr lang="en-US"/>
              <a:pPr>
                <a:defRPr/>
              </a:pPr>
              <a:t>7/5/2011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cs typeface="+mn-cs"/>
              </a:defRPr>
            </a:lvl1pPr>
          </a:lstStyle>
          <a:p>
            <a:pPr>
              <a:defRPr/>
            </a:pPr>
            <a:fld id="{C723C65C-AFB7-4800-884A-83D844741C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0"/>
          <p:cNvSpPr>
            <a:spLocks noChangeArrowheads="1"/>
          </p:cNvSpPr>
          <p:nvPr userDrawn="1"/>
        </p:nvSpPr>
        <p:spPr bwMode="auto">
          <a:xfrm rot="10800000">
            <a:off x="0" y="914400"/>
            <a:ext cx="9144000" cy="762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50000">
                <a:srgbClr val="000066">
                  <a:alpha val="86000"/>
                </a:srgbClr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>
              <a:cs typeface="+mn-cs"/>
            </a:endParaRPr>
          </a:p>
        </p:txBody>
      </p:sp>
      <p:pic>
        <p:nvPicPr>
          <p:cNvPr id="1034" name="Picture 13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76200" y="31750"/>
            <a:ext cx="2286000" cy="57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5" descr="NNSA logo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162800" y="49213"/>
            <a:ext cx="1855788" cy="407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6" r:id="rId3"/>
    <p:sldLayoutId id="2147483675" r:id="rId4"/>
    <p:sldLayoutId id="2147483674" r:id="rId5"/>
    <p:sldLayoutId id="2147483673" r:id="rId6"/>
    <p:sldLayoutId id="2147483672" r:id="rId7"/>
    <p:sldLayoutId id="2147483671" r:id="rId8"/>
    <p:sldLayoutId id="2147483670" r:id="rId9"/>
    <p:sldLayoutId id="2147483669" r:id="rId10"/>
    <p:sldLayoutId id="2147483668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b="1" smtClean="0"/>
              <a:t/>
            </a:r>
            <a:br>
              <a:rPr lang="en-US" sz="4000" b="1" smtClean="0"/>
            </a:br>
            <a:r>
              <a:rPr lang="en-US" sz="4000" b="1" smtClean="0"/>
              <a:t>FUKISHIMA Nuclear Reactors</a:t>
            </a:r>
            <a:br>
              <a:rPr lang="en-US" sz="4000" b="1" smtClean="0"/>
            </a:br>
            <a:r>
              <a:rPr lang="en-US" sz="4000" b="1" smtClean="0"/>
              <a:t>Radiological Assessment</a:t>
            </a:r>
            <a:br>
              <a:rPr lang="en-US" sz="4000" b="1" smtClean="0"/>
            </a:br>
            <a:r>
              <a:rPr lang="en-US" sz="4000" b="1" smtClean="0"/>
              <a:t>Air Measurement Surveillance</a:t>
            </a:r>
            <a:br>
              <a:rPr lang="en-US" sz="4000" b="1" smtClean="0"/>
            </a:br>
            <a:r>
              <a:rPr lang="en-US" sz="4000" b="1" smtClean="0"/>
              <a:t>AMS</a:t>
            </a:r>
            <a:br>
              <a:rPr lang="en-US" sz="4000" b="1" smtClean="0"/>
            </a:br>
            <a:r>
              <a:rPr lang="en-US" sz="4000" b="1" smtClean="0"/>
              <a:t>March 22, 2011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07C0FE-6802-413B-ABE6-094F62AD385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ctrTitle"/>
          </p:nvPr>
        </p:nvSpPr>
        <p:spPr>
          <a:xfrm>
            <a:off x="838200" y="76200"/>
            <a:ext cx="7772400" cy="990600"/>
          </a:xfrm>
        </p:spPr>
        <p:txBody>
          <a:bodyPr/>
          <a:lstStyle/>
          <a:p>
            <a:pPr eaLnBrk="1" hangingPunct="1"/>
            <a:r>
              <a:rPr lang="en-US" sz="3600" b="1" smtClean="0"/>
              <a:t>AMS 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5C8C523-92F0-4F49-881B-E724367A212D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  <p:sp>
        <p:nvSpPr>
          <p:cNvPr id="16387" name="Rectangle 6"/>
          <p:cNvSpPr txBox="1">
            <a:spLocks noChangeArrowheads="1"/>
          </p:cNvSpPr>
          <p:nvPr/>
        </p:nvSpPr>
        <p:spPr bwMode="auto">
          <a:xfrm>
            <a:off x="304800" y="1219200"/>
            <a:ext cx="83820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3200" b="1">
                <a:latin typeface="Calibri" pitchFamily="34" charset="0"/>
              </a:rPr>
              <a:t>Operations Summary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3200" b="1">
                <a:latin typeface="Calibri" pitchFamily="34" charset="0"/>
              </a:rPr>
              <a:t>Aerial Measurement Systems totaled more than 40 hours of flights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</a:pPr>
            <a:endParaRPr lang="en-US" sz="3200" b="1">
              <a:latin typeface="Calibri" pitchFamily="34" charset="0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3200" b="1">
                <a:latin typeface="Calibri" pitchFamily="34" charset="0"/>
              </a:rPr>
              <a:t>Plot interpretation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Char char="–"/>
            </a:pPr>
            <a:r>
              <a:rPr lang="en-US" sz="3200" b="1">
                <a:latin typeface="Calibri" pitchFamily="34" charset="0"/>
              </a:rPr>
              <a:t>AMS data presented as exposure rate 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3200" b="1">
                <a:latin typeface="Calibri" pitchFamily="34" charset="0"/>
              </a:rPr>
              <a:t>	1 meter above ground at time of measurement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B6D6217-6FB6-49B8-9AA2-5C7D110E2A34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362200" y="304800"/>
            <a:ext cx="4495800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en-US" sz="3200" b="1" dirty="0">
                <a:latin typeface="+mn-lt"/>
              </a:rPr>
              <a:t>Guide to Interpretation</a:t>
            </a:r>
          </a:p>
        </p:txBody>
      </p:sp>
      <p:sp>
        <p:nvSpPr>
          <p:cNvPr id="17411" name="TextBox 3"/>
          <p:cNvSpPr txBox="1">
            <a:spLocks noChangeArrowheads="1"/>
          </p:cNvSpPr>
          <p:nvPr/>
        </p:nvSpPr>
        <p:spPr bwMode="auto">
          <a:xfrm>
            <a:off x="685800" y="1143000"/>
            <a:ext cx="7924800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6075" indent="-346075">
              <a:buFont typeface="Arial" charset="0"/>
              <a:buChar char="•"/>
            </a:pPr>
            <a:r>
              <a:rPr lang="en-US" sz="1900" b="1">
                <a:latin typeface="Calibri" pitchFamily="34" charset="0"/>
              </a:rPr>
              <a:t>US radiological assessments composed of aerial and ground measurements and indicate amounts of radiological material settled on ground. </a:t>
            </a:r>
          </a:p>
          <a:p>
            <a:pPr marL="346075" indent="-346075"/>
            <a:endParaRPr lang="en-US" sz="1900" b="1">
              <a:latin typeface="Calibri" pitchFamily="34" charset="0"/>
            </a:endParaRPr>
          </a:p>
          <a:p>
            <a:pPr marL="346075" indent="-346075">
              <a:buFont typeface="Arial" charset="0"/>
              <a:buChar char="•"/>
            </a:pPr>
            <a:r>
              <a:rPr lang="en-US" sz="1900" b="1">
                <a:latin typeface="Calibri" pitchFamily="34" charset="0"/>
              </a:rPr>
              <a:t>Each measurement corresponds to radiation person receives in 1 hour at that location.</a:t>
            </a:r>
          </a:p>
          <a:p>
            <a:pPr marL="346075" indent="-346075">
              <a:buFont typeface="Arial" charset="0"/>
              <a:buChar char="•"/>
            </a:pPr>
            <a:endParaRPr lang="en-US" sz="1900" b="1">
              <a:latin typeface="Calibri" pitchFamily="34" charset="0"/>
            </a:endParaRPr>
          </a:p>
          <a:p>
            <a:pPr marL="346075" indent="-346075">
              <a:buFont typeface="Arial" charset="0"/>
              <a:buChar char="•"/>
            </a:pPr>
            <a:r>
              <a:rPr lang="en-US" sz="1900" b="1">
                <a:latin typeface="Calibri" pitchFamily="34" charset="0"/>
              </a:rPr>
              <a:t>Calculations account for multiple variables. Radiation is most intense in first days after release. Dose reduction achieved by evacuating early</a:t>
            </a:r>
          </a:p>
          <a:p>
            <a:pPr marL="346075" indent="-346075">
              <a:buFont typeface="Arial" charset="0"/>
              <a:buChar char="•"/>
            </a:pPr>
            <a:endParaRPr lang="en-US" sz="1900" b="1">
              <a:latin typeface="Calibri" pitchFamily="34" charset="0"/>
            </a:endParaRPr>
          </a:p>
          <a:p>
            <a:pPr marL="346075" indent="-346075">
              <a:buFont typeface="Arial" charset="0"/>
              <a:buChar char="•"/>
            </a:pPr>
            <a:r>
              <a:rPr lang="en-US" sz="1900" b="1">
                <a:latin typeface="Calibri" pitchFamily="34" charset="0"/>
              </a:rPr>
              <a:t>All measurements below 0.03 Rem per hour – a low level. </a:t>
            </a:r>
          </a:p>
          <a:p>
            <a:pPr marL="346075" indent="-346075">
              <a:buFont typeface="Arial" charset="0"/>
              <a:buNone/>
            </a:pPr>
            <a:r>
              <a:rPr lang="en-US" sz="1900" b="1">
                <a:latin typeface="Calibri" pitchFamily="34" charset="0"/>
              </a:rPr>
              <a:t>	Most elevated readings within 25 miles of Fukushima Daiichi.</a:t>
            </a:r>
          </a:p>
          <a:p>
            <a:pPr marL="346075" indent="-346075">
              <a:buFont typeface="Arial" charset="0"/>
              <a:buChar char="•"/>
            </a:pPr>
            <a:endParaRPr lang="en-US" sz="1900" b="1">
              <a:latin typeface="Calibri" pitchFamily="34" charset="0"/>
            </a:endParaRPr>
          </a:p>
          <a:p>
            <a:pPr marL="346075" indent="-346075">
              <a:buFont typeface="Arial" charset="0"/>
              <a:buChar char="•"/>
            </a:pPr>
            <a:r>
              <a:rPr lang="en-US" sz="1900" b="1">
                <a:latin typeface="Calibri" pitchFamily="34" charset="0"/>
              </a:rPr>
              <a:t>Measurements show area of higher radiation extending northwest from Plants. </a:t>
            </a:r>
          </a:p>
          <a:p>
            <a:pPr marL="346075" indent="-346075">
              <a:buFont typeface="Arial" charset="0"/>
              <a:buNone/>
            </a:pPr>
            <a:r>
              <a:rPr lang="en-US" sz="1900" b="1">
                <a:latin typeface="Calibri" pitchFamily="34" charset="0"/>
              </a:rPr>
              <a:t>	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0FE0F6E-C256-4115-BC7C-077F6D3E3CE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  <p:pic>
        <p:nvPicPr>
          <p:cNvPr id="18434" name="Picture 3" descr="NIT_C-12 23Mar2011 v4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066800"/>
            <a:ext cx="7288213" cy="563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198770-18F0-408D-80D0-F46DA0EB836B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19458" name="Picture 5" descr="NIT-D CumuAMS 21Mar2011 v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90600" y="1066800"/>
            <a:ext cx="7239000" cy="559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Title 1"/>
          <p:cNvSpPr txBox="1">
            <a:spLocks/>
          </p:cNvSpPr>
          <p:nvPr/>
        </p:nvSpPr>
        <p:spPr bwMode="auto">
          <a:xfrm>
            <a:off x="533400" y="274638"/>
            <a:ext cx="8229600" cy="868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3600" b="1">
                <a:latin typeface="Calibri" pitchFamily="34" charset="0"/>
              </a:rPr>
              <a:t>Comparison</a:t>
            </a:r>
          </a:p>
        </p:txBody>
      </p:sp>
      <p:sp>
        <p:nvSpPr>
          <p:cNvPr id="20482" name="Slide Number Placeholder 2"/>
          <p:cNvSpPr txBox="1">
            <a:spLocks/>
          </p:cNvSpPr>
          <p:nvPr/>
        </p:nvSpPr>
        <p:spPr bwMode="auto">
          <a:xfrm>
            <a:off x="6705600" y="6492875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004780BF-712E-46A5-A122-A2873356E5DE}" type="slidenum">
              <a:rPr lang="en-US" sz="1200">
                <a:solidFill>
                  <a:srgbClr val="898989"/>
                </a:solidFill>
              </a:rPr>
              <a:pPr algn="r"/>
              <a:t>6</a:t>
            </a:fld>
            <a:endParaRPr lang="en-US" sz="1200">
              <a:solidFill>
                <a:srgbClr val="898989"/>
              </a:solidFill>
            </a:endParaRPr>
          </a:p>
        </p:txBody>
      </p:sp>
      <p:sp>
        <p:nvSpPr>
          <p:cNvPr id="20483" name="Subtitle 2"/>
          <p:cNvSpPr txBox="1">
            <a:spLocks/>
          </p:cNvSpPr>
          <p:nvPr/>
        </p:nvSpPr>
        <p:spPr bwMode="auto">
          <a:xfrm>
            <a:off x="533400" y="1371600"/>
            <a:ext cx="81534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200" b="1">
                <a:latin typeface="Calibri" pitchFamily="34" charset="0"/>
              </a:rPr>
              <a:t>Nuclear Regulatory Commission (NCRP) estimates average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2200" b="1">
                <a:latin typeface="Calibri" pitchFamily="34" charset="0"/>
              </a:rPr>
              <a:t>	US person receives 620 mRem a year* (or 0.071 mRem/hour)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sz="2000" b="1"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200" b="1">
                <a:latin typeface="Calibri" pitchFamily="34" charset="0"/>
              </a:rPr>
              <a:t>Average transatlantic flight gives exposure of 2.5 mRem*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sz="2200" b="1"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200" b="1">
                <a:latin typeface="Calibri" pitchFamily="34" charset="0"/>
              </a:rPr>
              <a:t>Typical chest x-ray produces 10 mRem per image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sz="2200" b="1">
              <a:latin typeface="Calibri" pitchFamily="34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Char char="•"/>
            </a:pPr>
            <a:r>
              <a:rPr lang="en-US" sz="2200" b="1">
                <a:latin typeface="Calibri" pitchFamily="34" charset="0"/>
              </a:rPr>
              <a:t>EPA guidelines for public health actions if exposure &gt;1000 mRem over 4 days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sz="1600" b="1">
              <a:latin typeface="Calibri" pitchFamily="34" charset="0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r>
              <a:rPr lang="en-US" sz="1600" b="1">
                <a:latin typeface="Calibri" pitchFamily="34" charset="0"/>
              </a:rPr>
              <a:t>       * Source: NRC: </a:t>
            </a:r>
            <a:r>
              <a:rPr lang="en-US" sz="1600" b="1" u="sng">
                <a:latin typeface="Calibri" pitchFamily="34" charset="0"/>
              </a:rPr>
              <a:t>http://nrc.gov/images/about-nrc/radiation/factoid2-lrg.gif</a:t>
            </a:r>
            <a:r>
              <a:rPr lang="en-US" sz="1600" b="1">
                <a:latin typeface="Calibri" pitchFamily="34" charset="0"/>
              </a:rPr>
              <a:t> 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Font typeface="Arial" charset="0"/>
              <a:buNone/>
            </a:pPr>
            <a:endParaRPr lang="en-US" sz="2800" b="1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A380635-DD62-4E4F-B5EA-6F0FEFEE918E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21506" name="Picture 3" descr="Radiation Doses Explained.jpg"/>
          <p:cNvPicPr>
            <a:picLocks noChangeAspect="1"/>
          </p:cNvPicPr>
          <p:nvPr/>
        </p:nvPicPr>
        <p:blipFill>
          <a:blip r:embed="rId2"/>
          <a:srcRect t="6866" r="2364" b="5247"/>
          <a:stretch>
            <a:fillRect/>
          </a:stretch>
        </p:blipFill>
        <p:spPr bwMode="auto">
          <a:xfrm>
            <a:off x="566738" y="1143000"/>
            <a:ext cx="7829550" cy="544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</TotalTime>
  <Words>182</Words>
  <Application>Microsoft Office PowerPoint</Application>
  <PresentationFormat>On-screen Show (4:3)</PresentationFormat>
  <Paragraphs>38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 FUKISHIMA Nuclear Reactors Radiological Assessment Air Measurement Surveillance AMS March 22, 2011</vt:lpstr>
      <vt:lpstr>AMS Summary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/>
  <cp:lastModifiedBy/>
  <cp:revision>638</cp:revision>
  <dcterms:created xsi:type="dcterms:W3CDTF">2007-03-02T13:04:13Z</dcterms:created>
  <dcterms:modified xsi:type="dcterms:W3CDTF">2011-07-05T21:34:05Z</dcterms:modified>
</cp:coreProperties>
</file>